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Montserrat"/>
      <p:bold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AF248F-8D56-4E53-9A2B-2FFFAC8099F6}">
  <a:tblStyle styleId="{FCAF248F-8D56-4E53-9A2B-2FFFAC8099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362D4AA-F03B-4DEB-9BE6-EF91A819F9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Montserrat-bold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c1b130d3f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ec1b130d3f_1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c1b130d3f_2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ec1b130d3f_2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c1b130d3f_2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ec1b130d3f_2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c1b130d3f_2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ec1b130d3f_21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c3157f545_7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ec3157f545_7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c3157f545_1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ec3157f545_1_10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c1b130d3f_2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ec1b130d3f_2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ec3157f545_1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ec3157f545_1_10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c3157f545_1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ec3157f545_1_10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c3157f545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ec3157f545_1_1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c3157f545_1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ec3157f545_1_1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c1b130d3f_1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ec1b130d3f_17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c3157f545_1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ec3157f545_1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ec3157f545_1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ec3157f545_1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c3157f545_1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ec3157f545_1_1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ec3157f545_1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ec3157f545_1_1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c3157f545_1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ec3157f545_1_1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ec3157f545_1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2ec3157f545_1_1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ec3157f545_1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2ec3157f545_1_1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ec3157f545_1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ec3157f545_1_1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ec4a7f403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ec4a7f4033_5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ec4a7f4033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2ec4a7f4033_5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c1b130d3f_1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ec1b130d3f_17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ec3157f545_1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2ec3157f545_1_1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ec3157f545_1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ec3157f545_1_1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ec3157f545_1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2ec3157f545_1_1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ec3157f545_1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2ec3157f545_1_1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ec3157f545_1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2ec3157f545_1_1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ec3157f545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2ec3157f545_1_16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ec3157f5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2ec3157f54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ec3157f54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ec3157f545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ec3157f545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2ec3157f545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ec3157f54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2ec3157f545_1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c1b130d3f_1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ec1b130d3f_17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ec3157f545_1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2ec3157f545_1_1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ec3157f545_1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2ec3157f545_1_1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ec3157f545_1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2ec3157f545_1_17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ec3157f545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2ec3157f545_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ec3157f545_1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2ec3157f545_1_17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ec3157f545_1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2ec3157f545_1_1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ec3157f545_1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2ec3157f545_1_18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ec3157f545_1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2ec3157f545_1_1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ec3157f545_1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g2ec3157f545_1_19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ec3157f545_1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2ec3157f545_1_1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c3157f54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ec3157f54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ec3157f545_1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2ec3157f545_1_16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ec3157f545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2ec3157f545_1_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ec3157f545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2ec3157f545_1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ec3157f545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g2ec3157f545_1_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ec3157f545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2ec3157f545_1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ec3157f545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2ec3157f545_1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ec3157f545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2ec3157f545_1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ec3157f545_1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g2ec3157f545_1_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ec3157f545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g2ec3157f545_1_7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ec3157f545_1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g2ec3157f545_1_20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c3157f54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ec3157f545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ec3157f545_1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g2ec3157f545_1_20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ec3157f545_1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g2ec3157f545_1_2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ec3157f545_1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g2ec3157f545_1_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ec3157f545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2ec3157f545_1_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ec3157f545_1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2ec3157f545_1_2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ec3157f545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g2ec3157f545_1_8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ec4a7f4033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g2ec4a7f4033_1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ec3157f545_1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g2ec3157f545_1_8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ec3157f545_1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g2ec3157f545_1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c1b130d3f_17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ec1b130d3f_17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c1b130d3f_2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ec1b130d3f_2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c1b130d3f_2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ec1b130d3f_2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jpg"/><Relationship Id="rId10" Type="http://schemas.openxmlformats.org/officeDocument/2006/relationships/image" Target="../media/image29.jpg"/><Relationship Id="rId12" Type="http://schemas.openxmlformats.org/officeDocument/2006/relationships/image" Target="../media/image5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2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48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38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5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9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6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0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8.jp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hyperlink" Target="http://drive.google.com/file/d/1Ckw68vB4As7JiMbgMOSd4kQs-1cyuOzX/view" TargetMode="External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63.png"/><Relationship Id="rId13" Type="http://schemas.openxmlformats.org/officeDocument/2006/relationships/image" Target="../media/image65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83442" y="1013734"/>
            <a:ext cx="45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sz="700"/>
          </a:p>
        </p:txBody>
      </p:sp>
      <p:sp>
        <p:nvSpPr>
          <p:cNvPr id="131" name="Google Shape;131;p25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630824" y="-2376824"/>
            <a:ext cx="3468624" cy="34950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8678" y="470906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883442" y="1801147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830875" y="2234263"/>
            <a:ext cx="42192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75FE"/>
                </a:solidFill>
                <a:latin typeface="Montserrat"/>
                <a:ea typeface="Montserrat"/>
                <a:cs typeface="Montserrat"/>
                <a:sym typeface="Montserrat"/>
              </a:rPr>
              <a:t>Ahmed Hosny		Ahmed Sabry</a:t>
            </a:r>
            <a:endParaRPr b="1" sz="1800">
              <a:solidFill>
                <a:srgbClr val="3575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75FE"/>
                </a:solidFill>
                <a:latin typeface="Montserrat"/>
                <a:ea typeface="Montserrat"/>
                <a:cs typeface="Montserrat"/>
                <a:sym typeface="Montserrat"/>
              </a:rPr>
              <a:t>Basma Elhoseny	Zeinab Moawad</a:t>
            </a:r>
            <a:endParaRPr b="1" sz="1800">
              <a:solidFill>
                <a:srgbClr val="3575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825" y="1804247"/>
            <a:ext cx="4168450" cy="33392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514362" y="44082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5"/>
          <p:cNvSpPr txBox="1"/>
          <p:nvPr/>
        </p:nvSpPr>
        <p:spPr>
          <a:xfrm>
            <a:off x="830875" y="3619425"/>
            <a:ext cx="2206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Supervisor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75FE"/>
                </a:solidFill>
                <a:latin typeface="Montserrat"/>
                <a:ea typeface="Montserrat"/>
                <a:cs typeface="Montserrat"/>
                <a:sym typeface="Montserrat"/>
              </a:rPr>
              <a:t>Dr.Yahia Zakaria</a:t>
            </a:r>
            <a:endParaRPr b="1" sz="1800">
              <a:solidFill>
                <a:srgbClr val="3575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0525" y="206388"/>
            <a:ext cx="1053000" cy="1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5431275" y="1368838"/>
            <a:ext cx="297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Computer </a:t>
            </a:r>
            <a:r>
              <a:rPr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Engineering</a:t>
            </a:r>
            <a:r>
              <a:rPr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Department</a:t>
            </a:r>
            <a:endParaRPr b="1" sz="12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037075" y="4805700"/>
            <a:ext cx="293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of 2024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34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3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366" name="Google Shape;366;p3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3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369" name="Google Shape;369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34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34"/>
          <p:cNvSpPr txBox="1"/>
          <p:nvPr/>
        </p:nvSpPr>
        <p:spPr>
          <a:xfrm>
            <a:off x="578650" y="2292900"/>
            <a:ext cx="35187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All Image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HOG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Fourier Transform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Mix Features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Extraction</a:t>
            </a: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3004" y="1186897"/>
            <a:ext cx="2758925" cy="275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34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376" name="Google Shape;376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34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34"/>
          <p:cNvSpPr txBox="1"/>
          <p:nvPr/>
        </p:nvSpPr>
        <p:spPr>
          <a:xfrm>
            <a:off x="578650" y="4136050"/>
            <a:ext cx="3518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Adaboost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578650" y="366765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Classifiers</a:t>
            </a: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5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" name="Google Shape;396;p35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397" name="Google Shape;397;p35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35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400" name="Google Shape;400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35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5"/>
          <p:cNvSpPr txBox="1"/>
          <p:nvPr/>
        </p:nvSpPr>
        <p:spPr>
          <a:xfrm>
            <a:off x="578650" y="2292900"/>
            <a:ext cx="66363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Black Pixel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⇒ Median blur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Salt and Pepper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⇒ Median blur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Convolution 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Gaussian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kernel &amp; Non-local means denoising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Random Noise 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⇒ Non-local means denoising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Keep patch ⇒ Interpolation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Extract patch ⇒ Interpolation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Line Strip ⇒ Interpolation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Pad rotate ⇒ Can’t solve !!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No Noise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Denoising</a:t>
            </a:r>
            <a:r>
              <a:rPr b="1" lang="en" sz="1600">
                <a:solidFill>
                  <a:srgbClr val="19337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>
              <a:solidFill>
                <a:srgbClr val="19337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5" name="Google Shape;405;p35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406" name="Google Shape;406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5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36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3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425" name="Google Shape;425;p3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428" name="Google Shape;428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6"/>
          <p:cNvSpPr txBox="1"/>
          <p:nvPr/>
        </p:nvSpPr>
        <p:spPr>
          <a:xfrm>
            <a:off x="578650" y="2292900"/>
            <a:ext cx="6636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Convolution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High SSIM and PSNR but blurry image ⇒ lost medical information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434" name="Google Shape;434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6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7" name="Google Shape;43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6998" y="3060900"/>
            <a:ext cx="4077776" cy="20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37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3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454" name="Google Shape;454;p3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3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457" name="Google Shape;457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37"/>
          <p:cNvSpPr txBox="1"/>
          <p:nvPr/>
        </p:nvSpPr>
        <p:spPr>
          <a:xfrm>
            <a:off x="578650" y="2292900"/>
            <a:ext cx="6636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More than one type of noise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Wrong classification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Challenges: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2" name="Google Shape;462;p37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463" name="Google Shape;463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37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8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8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8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3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481" name="Google Shape;481;p3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3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484" name="Google Shape;484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38"/>
          <p:cNvSpPr txBox="1"/>
          <p:nvPr/>
        </p:nvSpPr>
        <p:spPr>
          <a:xfrm>
            <a:off x="578650" y="18245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578650" y="2292900"/>
            <a:ext cx="4929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How to restore image and preserve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features content of image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55725" y="1013724"/>
            <a:ext cx="1241999" cy="12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99575" y="983750"/>
            <a:ext cx="1242001" cy="12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41525" y="2691675"/>
            <a:ext cx="1242001" cy="12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75775" y="2606750"/>
            <a:ext cx="1242001" cy="12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3571" y="1936648"/>
            <a:ext cx="1242001" cy="12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39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3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511" name="Google Shape;511;p3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514" name="Google Shape;514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3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17" name="Google Shape;517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0810" y="1676425"/>
            <a:ext cx="6543826" cy="33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0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0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p40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4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533" name="Google Shape;533;p4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4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536" name="Google Shape;536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4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40"/>
          <p:cNvSpPr txBox="1"/>
          <p:nvPr/>
        </p:nvSpPr>
        <p:spPr>
          <a:xfrm>
            <a:off x="578650" y="18245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Generator Architecture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578650" y="2292900"/>
            <a:ext cx="42981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There are five  down-sampling layers and up-sampling layers.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All convolution layers keep the same image size.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In the down-sampling process: the feature maps are 1/32 of the original size, retaining important features.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s://lh7-us.googleusercontent.com/docsz/AD_4nXcnML7VBvSpYghAV12KeOyrTRLYtZxWrq6yGVg6KGdsu3uwybE-pnmZf6Z6ZJWyzgmlpX1rEeEuYKlBNgvoHekMnfhmmSUwucVWxs1-CBZyDl535KowV5nijppRTLZU7yS4aQ3Gv9W757eeKU_P9QTGv6Y?key=APtSow-PVCumZgx3aoHpHg" id="542" name="Google Shape;542;p40"/>
          <p:cNvPicPr preferRelativeResize="0"/>
          <p:nvPr/>
        </p:nvPicPr>
        <p:blipFill rotWithShape="1">
          <a:blip r:embed="rId9">
            <a:alphaModFix/>
          </a:blip>
          <a:srcRect b="0" l="0" r="5829" t="0"/>
          <a:stretch/>
        </p:blipFill>
        <p:spPr>
          <a:xfrm>
            <a:off x="4876811" y="1447824"/>
            <a:ext cx="4044890" cy="280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1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1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1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1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41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4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558" name="Google Shape;558;p4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4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561" name="Google Shape;561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41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4" name="Google Shape;564;p41"/>
          <p:cNvSpPr txBox="1"/>
          <p:nvPr/>
        </p:nvSpPr>
        <p:spPr>
          <a:xfrm>
            <a:off x="578650" y="18245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Generator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578650" y="2292900"/>
            <a:ext cx="433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n the up-sampling process: bi-linear interpolation is used to expand feature maps.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Copy operations: to propagate context information to higher-resolution layers.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41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s://lh7-us.googleusercontent.com/docsz/AD_4nXcnML7VBvSpYghAV12KeOyrTRLYtZxWrq6yGVg6KGdsu3uwybE-pnmZf6Z6ZJWyzgmlpX1rEeEuYKlBNgvoHekMnfhmmSUwucVWxs1-CBZyDl535KowV5nijppRTLZU7yS4aQ3Gv9W757eeKU_P9QTGv6Y?key=APtSow-PVCumZgx3aoHpHg" id="567" name="Google Shape;567;p41"/>
          <p:cNvPicPr preferRelativeResize="0"/>
          <p:nvPr/>
        </p:nvPicPr>
        <p:blipFill rotWithShape="1">
          <a:blip r:embed="rId9">
            <a:alphaModFix/>
          </a:blip>
          <a:srcRect b="0" l="0" r="5829" t="0"/>
          <a:stretch/>
        </p:blipFill>
        <p:spPr>
          <a:xfrm>
            <a:off x="4876811" y="1447824"/>
            <a:ext cx="4044890" cy="280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42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4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583" name="Google Shape;583;p4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4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586" name="Google Shape;586;p4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4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9" name="Google Shape;589;p42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Discriminator</a:t>
            </a:r>
            <a:r>
              <a:rPr b="1"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578650" y="2140500"/>
            <a:ext cx="45825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This combination of strides helps in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preserve more spatial information and finer details in the input image.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capturing more abstract and higher-level features as the network goes deeper.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 No sigmoid cross-entropy layer at the end  to improve the training stability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agram of a diagram of a discriminator&#10;&#10;Description automatically generated" id="592" name="Google Shape;59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13659" y="2334538"/>
            <a:ext cx="3844999" cy="17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3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3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6" name="Google Shape;606;p43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7" name="Google Shape;607;p4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608" name="Google Shape;608;p4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4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611" name="Google Shape;611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43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4" name="Google Shape;614;p43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350050" y="2140500"/>
            <a:ext cx="4371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Loss Functions: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The discriminator ’s  job remains unchanged which is Adversarial loss ladv.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Being near the ground truth output by pixel wise loss an lmse. 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Perceptual losses lvgg are also used to penalize any structure that differs between output and target. 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7" name="Google Shape;617;p43"/>
          <p:cNvPicPr preferRelativeResize="0"/>
          <p:nvPr/>
        </p:nvPicPr>
        <p:blipFill rotWithShape="1">
          <a:blip r:embed="rId9">
            <a:alphaModFix/>
          </a:blip>
          <a:srcRect b="0" l="-1419" r="0" t="0"/>
          <a:stretch/>
        </p:blipFill>
        <p:spPr>
          <a:xfrm>
            <a:off x="4746550" y="1600225"/>
            <a:ext cx="4371638" cy="22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578642" y="861334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5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6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2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64" name="Google Shape;16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6"/>
          <p:cNvSpPr txBox="1"/>
          <p:nvPr/>
        </p:nvSpPr>
        <p:spPr>
          <a:xfrm>
            <a:off x="606125" y="1674577"/>
            <a:ext cx="63657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Classifiers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System Design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Our X-Reporto Tool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7637" y="2993727"/>
            <a:ext cx="2143723" cy="214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4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4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44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4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633" name="Google Shape;633;p4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4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636" name="Google Shape;636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44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44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44"/>
          <p:cNvSpPr txBox="1"/>
          <p:nvPr/>
        </p:nvSpPr>
        <p:spPr>
          <a:xfrm>
            <a:off x="578650" y="2252675"/>
            <a:ext cx="3533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5 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instead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of 4 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downsampling layers and up-sampling layers.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 improved as illustrated these results on 150 images of train and 50 images of test by ssim: 0.69 by 25 epoch.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44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2" name="Google Shape;642;p44"/>
          <p:cNvPicPr preferRelativeResize="0"/>
          <p:nvPr/>
        </p:nvPicPr>
        <p:blipFill rotWithShape="1">
          <a:blip r:embed="rId9">
            <a:alphaModFix/>
          </a:blip>
          <a:srcRect b="12319" l="0" r="0" t="0"/>
          <a:stretch/>
        </p:blipFill>
        <p:spPr>
          <a:xfrm>
            <a:off x="4154200" y="1819350"/>
            <a:ext cx="4166675" cy="1432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x-ray images&#10;&#10;Description automatically generated" id="643" name="Google Shape;643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64700" y="3471050"/>
            <a:ext cx="3767575" cy="15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5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5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5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5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5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45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45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659" name="Google Shape;659;p45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5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45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662" name="Google Shape;662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5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45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5" name="Google Shape;665;p45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45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x-ray of a person's chest&#10;&#10;Description automatically generated" id="667" name="Google Shape;667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2875" y="2300525"/>
            <a:ext cx="2865126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us.googleusercontent.com/docsz/AD_4nXdjM8t78MFDi1j2iNv8g4NaVrK0iz-l6Wdxp0eeW11CXen7ygBOWdg2ATNLHdRS2q3EKh2V9FjXPIidCPwgD3PUMNErbLa493Mlr-KobrCsdV0cNoA_DvMn-Mbl0UwFfh_NvsvWWx4LcziriKuVx0A6y1mTb2xUt4ET-pKgMA?key=APtSow-PVCumZgx3aoHpHg" id="668" name="Google Shape;668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00500" y="3614025"/>
            <a:ext cx="2865126" cy="10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x-ray of a person's chest&#10;&#10;Description automatically generated" id="669" name="Google Shape;669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2222" y="2300528"/>
            <a:ext cx="2795587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x-ray of a person's chest&#10;&#10;Description automatically generated" id="670" name="Google Shape;670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2225" y="3616875"/>
            <a:ext cx="2795574" cy="106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1" name="Google Shape;671;p45"/>
          <p:cNvGraphicFramePr/>
          <p:nvPr/>
        </p:nvGraphicFramePr>
        <p:xfrm>
          <a:off x="1014425" y="2122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{FCAF248F-8D56-4E53-9A2B-2FFFAC8099F6}</a:tableStyleId>
              </a:tblPr>
              <a:tblGrid>
                <a:gridCol w="2783375"/>
              </a:tblGrid>
              <a:tr h="10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i="0" lang="en" sz="700" u="none" cap="none" strike="noStrike">
                          <a:solidFill>
                            <a:srgbClr val="19337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 images            Noised images       Target images</a:t>
                      </a:r>
                      <a:endParaRPr b="1" sz="900" u="none" cap="none" strike="noStrike">
                        <a:solidFill>
                          <a:srgbClr val="193378"/>
                        </a:solidFill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2" name="Google Shape;672;p45"/>
          <p:cNvGraphicFramePr/>
          <p:nvPr/>
        </p:nvGraphicFramePr>
        <p:xfrm>
          <a:off x="4023363" y="2114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{FCAF248F-8D56-4E53-9A2B-2FFFAC8099F6}</a:tableStyleId>
              </a:tblPr>
              <a:tblGrid>
                <a:gridCol w="2819400"/>
              </a:tblGrid>
              <a:tr h="1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337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 images            Noised images       Target images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46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46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4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688" name="Google Shape;688;p4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691" name="Google Shape;691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4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46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46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96" name="Google Shape;696;p46"/>
          <p:cNvGraphicFramePr/>
          <p:nvPr/>
        </p:nvGraphicFramePr>
        <p:xfrm>
          <a:off x="2202560" y="21438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{FCAF248F-8D56-4E53-9A2B-2FFFAC8099F6}</a:tableStyleId>
              </a:tblPr>
              <a:tblGrid>
                <a:gridCol w="1459300"/>
                <a:gridCol w="1459300"/>
                <a:gridCol w="1459300"/>
              </a:tblGrid>
              <a:tr h="43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Size</a:t>
                      </a:r>
                      <a:endParaRPr b="1" sz="18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10000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20000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Split</a:t>
                      </a:r>
                      <a:endParaRPr b="1" sz="18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SSIM</a:t>
                      </a:r>
                      <a:endParaRPr b="1" sz="18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71.5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78.48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PSNR</a:t>
                      </a:r>
                      <a:endParaRPr b="1" sz="18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25.4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28.55</a:t>
                      </a:r>
                      <a:endParaRPr sz="1600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7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0" name="Google Shape;710;p47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1" name="Google Shape;711;p4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712" name="Google Shape;712;p4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715" name="Google Shape;715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4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8" name="Google Shape;718;p47"/>
          <p:cNvSpPr txBox="1"/>
          <p:nvPr/>
        </p:nvSpPr>
        <p:spPr>
          <a:xfrm>
            <a:off x="578650" y="17483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578650" y="2252675"/>
            <a:ext cx="3533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Mix types of noise and train modules on data to handle many types of defects.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21" name="Google Shape;721;p47"/>
          <p:cNvGraphicFramePr/>
          <p:nvPr/>
        </p:nvGraphicFramePr>
        <p:xfrm>
          <a:off x="4572008" y="1824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{FCAF248F-8D56-4E53-9A2B-2FFFAC8099F6}</a:tableStyleId>
              </a:tblPr>
              <a:tblGrid>
                <a:gridCol w="4266850"/>
              </a:tblGrid>
              <a:tr h="19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rgbClr val="193378"/>
                          </a:solidFill>
                        </a:rPr>
                        <a:t>                                     </a:t>
                      </a:r>
                      <a:r>
                        <a:rPr b="1" i="0" lang="en" sz="800" u="none" cap="none" strike="noStrike">
                          <a:solidFill>
                            <a:srgbClr val="1933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 images           Noised images       Result images</a:t>
                      </a:r>
                      <a:endParaRPr sz="900" u="none" cap="none" strike="noStrike">
                        <a:solidFill>
                          <a:srgbClr val="193378"/>
                        </a:solidFill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1933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Noise type: convolve noise, salt and pepper noise, gaussian projection noise</a:t>
                      </a:r>
                      <a:endParaRPr sz="1000" u="none" cap="none" strike="noStrike">
                        <a:solidFill>
                          <a:srgbClr val="19337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1933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PSNR: 21.79</a:t>
                      </a:r>
                      <a:endParaRPr sz="1000" u="none" cap="none" strike="noStrike">
                        <a:solidFill>
                          <a:srgbClr val="19337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19337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Noise type: block pixel noise, salt and pepper noise, convolve noise</a:t>
                      </a:r>
                      <a:endParaRPr b="0" sz="1000" u="none" cap="none" strike="noStrike">
                        <a:solidFill>
                          <a:srgbClr val="19337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19337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PSNR: 21.39</a:t>
                      </a:r>
                      <a:endParaRPr b="0" sz="1000" u="none" cap="none" strike="noStrike">
                        <a:solidFill>
                          <a:srgbClr val="19337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br>
                        <a:rPr lang="en" sz="1000" u="none" cap="none" strike="noStrike">
                          <a:solidFill>
                            <a:srgbClr val="193378"/>
                          </a:solidFill>
                        </a:rPr>
                      </a:br>
                      <a:endParaRPr sz="1000" u="none" cap="none" strike="noStrike">
                        <a:solidFill>
                          <a:srgbClr val="193378"/>
                        </a:solidFill>
                      </a:endParaRPr>
                    </a:p>
                  </a:txBody>
                  <a:tcPr marT="31750" marB="31750" marR="31750" marL="317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22" name="Google Shape;72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1316" y="2227050"/>
            <a:ext cx="3037818" cy="82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66652" y="3404575"/>
            <a:ext cx="2579092" cy="9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/>
          <p:nvPr/>
        </p:nvSpPr>
        <p:spPr>
          <a:xfrm>
            <a:off x="4312734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48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730" name="Google Shape;730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48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8"/>
          <p:cNvSpPr txBox="1"/>
          <p:nvPr/>
        </p:nvSpPr>
        <p:spPr>
          <a:xfrm>
            <a:off x="1765947" y="1904000"/>
            <a:ext cx="561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sz="4800"/>
          </a:p>
        </p:txBody>
      </p:sp>
      <p:grpSp>
        <p:nvGrpSpPr>
          <p:cNvPr id="734" name="Google Shape;734;p4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735" name="Google Shape;735;p4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738" name="Google Shape;738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48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8"/>
          <p:cNvSpPr/>
          <p:nvPr/>
        </p:nvSpPr>
        <p:spPr>
          <a:xfrm>
            <a:off x="4759709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8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8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7" name="Google Shape;747;p48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9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2" name="Google Shape;762;p49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3" name="Google Shape;763;p4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764" name="Google Shape;764;p4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4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767" name="Google Shape;767;p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4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70" name="Google Shape;77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2025" y="2085625"/>
            <a:ext cx="8346051" cy="18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9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Block Diagram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0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50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0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0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0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6" name="Google Shape;786;p50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5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788" name="Google Shape;788;p5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5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791" name="Google Shape;791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" name="Google Shape;793;p5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4" name="Google Shape;794;p50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Region Proposals (Selective Search)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0"/>
          <p:cNvSpPr txBox="1"/>
          <p:nvPr/>
        </p:nvSpPr>
        <p:spPr>
          <a:xfrm>
            <a:off x="578650" y="2328875"/>
            <a:ext cx="353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From set of regions, choose two that are most similar.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Combine them into a single, larger region.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6" name="Google Shape;796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25799" y="1489323"/>
            <a:ext cx="2654539" cy="26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51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51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51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51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1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1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1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5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p51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2" name="Google Shape;812;p5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813" name="Google Shape;813;p5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5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816" name="Google Shape;816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8" name="Google Shape;818;p51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9" name="Google Shape;819;p51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p51"/>
          <p:cNvSpPr txBox="1"/>
          <p:nvPr/>
        </p:nvSpPr>
        <p:spPr>
          <a:xfrm>
            <a:off x="578650" y="2328875"/>
            <a:ext cx="3533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HAAR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extracted from rectangular areas in an image. </a:t>
            </a:r>
            <a:endParaRPr sz="12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HOG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Invariant to geometric transformations and lighting variations helps in analyzing the wide variability encountered in real-world medical image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1" name="Google Shape;821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25799" y="1489323"/>
            <a:ext cx="2654539" cy="26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5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52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52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5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5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5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5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5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6" name="Google Shape;836;p52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5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838" name="Google Shape;838;p5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5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841" name="Google Shape;841;p5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5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4" name="Google Shape;844;p52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99325" y="1549555"/>
            <a:ext cx="2857500" cy="283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67250" y="2175601"/>
            <a:ext cx="3855874" cy="221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53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53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3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3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53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53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53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5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1" name="Google Shape;861;p53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5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863" name="Google Shape;863;p5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5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866" name="Google Shape;866;p5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53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9" name="Google Shape;869;p53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0" name="Google Shape;87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9010" y="1743475"/>
            <a:ext cx="2305192" cy="2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24500" y="1798634"/>
            <a:ext cx="2591099" cy="260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578642" y="861334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5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7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2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85" name="Google Shape;185;p2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2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88" name="Google Shape;188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7"/>
          <p:cNvSpPr txBox="1"/>
          <p:nvPr/>
        </p:nvSpPr>
        <p:spPr>
          <a:xfrm>
            <a:off x="640625" y="1808752"/>
            <a:ext cx="6365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Semi-automated reporting tool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Generating preliminary reports for each anatomical region and produce template based report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Identifying diseases in those regions ,their locations.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Enhancing chest X-ray images to correct defects caused by the X-ray devices.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3172" y="3637290"/>
            <a:ext cx="3000226" cy="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4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54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54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54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4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54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5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6" name="Google Shape;886;p54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5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888" name="Google Shape;888;p5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5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891" name="Google Shape;891;p5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54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4" name="Google Shape;894;p54"/>
          <p:cNvSpPr txBox="1"/>
          <p:nvPr/>
        </p:nvSpPr>
        <p:spPr>
          <a:xfrm>
            <a:off x="590550" y="1908350"/>
            <a:ext cx="3533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Backbone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Anchor Boxes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RPN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ROI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55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55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5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5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55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55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55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5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5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9" name="Google Shape;909;p55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0" name="Google Shape;910;p55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911" name="Google Shape;911;p55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5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5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914" name="Google Shape;914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5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55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7" name="Google Shape;917;p55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55"/>
          <p:cNvSpPr txBox="1"/>
          <p:nvPr/>
        </p:nvSpPr>
        <p:spPr>
          <a:xfrm>
            <a:off x="578650" y="2328875"/>
            <a:ext cx="353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Resize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Augmentation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Rotation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Gaussian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Noise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9" name="Google Shape;919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2004" y="1380360"/>
            <a:ext cx="2758925" cy="27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56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6" name="Google Shape;926;p56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56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5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5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5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5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5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5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4" name="Google Shape;934;p56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5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936" name="Google Shape;936;p5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5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939" name="Google Shape;939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5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2" name="Google Shape;942;p56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Backbone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56"/>
          <p:cNvSpPr txBox="1"/>
          <p:nvPr/>
        </p:nvSpPr>
        <p:spPr>
          <a:xfrm>
            <a:off x="578650" y="2328875"/>
            <a:ext cx="353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ResNet50 ⇒ High Batch Size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Vgg-19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56"/>
          <p:cNvSpPr txBox="1"/>
          <p:nvPr/>
        </p:nvSpPr>
        <p:spPr>
          <a:xfrm>
            <a:off x="578650" y="30437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Anchor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Boxes &amp; PRN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56"/>
          <p:cNvSpPr txBox="1"/>
          <p:nvPr/>
        </p:nvSpPr>
        <p:spPr>
          <a:xfrm>
            <a:off x="578650" y="3548075"/>
            <a:ext cx="521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Train over all data to get Best Boxes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Return losses and features even we have targets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57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57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57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5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5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5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5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5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0" name="Google Shape;960;p57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5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962" name="Google Shape;962;p5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5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965" name="Google Shape;965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7" name="Google Shape;967;p5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8" name="Google Shape;968;p57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ROI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57"/>
          <p:cNvSpPr txBox="1"/>
          <p:nvPr/>
        </p:nvSpPr>
        <p:spPr>
          <a:xfrm>
            <a:off x="578650" y="2328875"/>
            <a:ext cx="4200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Guarantee generate 29 unique region even if these region has less losses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58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58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58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5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5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5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5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5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4" name="Google Shape;984;p58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5" name="Google Shape;985;p5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986" name="Google Shape;986;p5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5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989" name="Google Shape;989;p5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5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2" name="Google Shape;992;p58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58"/>
          <p:cNvSpPr txBox="1"/>
          <p:nvPr/>
        </p:nvSpPr>
        <p:spPr>
          <a:xfrm>
            <a:off x="578650" y="2328875"/>
            <a:ext cx="4290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Backbone &amp; RPN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ROI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All model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High batch size local ⇒ accumulative gradient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59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Object Detector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p59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59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5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5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5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5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5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8" name="Google Shape;1008;p59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5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010" name="Google Shape;1010;p5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5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013" name="Google Shape;1013;p5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5" name="Google Shape;1015;p5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6" name="Google Shape;1016;p59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7" name="Google Shape;1017;p59"/>
          <p:cNvPicPr preferRelativeResize="0"/>
          <p:nvPr/>
        </p:nvPicPr>
        <p:blipFill rotWithShape="1">
          <a:blip r:embed="rId9">
            <a:alphaModFix/>
          </a:blip>
          <a:srcRect b="0" l="23526" r="23137" t="0"/>
          <a:stretch/>
        </p:blipFill>
        <p:spPr>
          <a:xfrm>
            <a:off x="4939087" y="1472950"/>
            <a:ext cx="2715651" cy="25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9"/>
          <p:cNvSpPr txBox="1"/>
          <p:nvPr/>
        </p:nvSpPr>
        <p:spPr>
          <a:xfrm>
            <a:off x="578650" y="2328875"/>
            <a:ext cx="353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F1-Score  ⇒ 97%</a:t>
            </a:r>
            <a:endParaRPr>
              <a:solidFill>
                <a:srgbClr val="193378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IOU ⇒ 90%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4312734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p60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1025" name="Google Shape;1025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6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60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0"/>
          <p:cNvSpPr txBox="1"/>
          <p:nvPr/>
        </p:nvSpPr>
        <p:spPr>
          <a:xfrm>
            <a:off x="2656957" y="1912020"/>
            <a:ext cx="38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 sz="4800"/>
          </a:p>
        </p:txBody>
      </p:sp>
      <p:grpSp>
        <p:nvGrpSpPr>
          <p:cNvPr id="1029" name="Google Shape;1029;p6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030" name="Google Shape;1030;p6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6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6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033" name="Google Shape;1033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6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60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6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6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0"/>
          <p:cNvSpPr/>
          <p:nvPr/>
        </p:nvSpPr>
        <p:spPr>
          <a:xfrm>
            <a:off x="4759709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60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60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6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2" name="Google Shape;1042;p60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6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61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61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61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61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61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61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6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7" name="Google Shape;1057;p61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6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059" name="Google Shape;1059;p6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6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062" name="Google Shape;1062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61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65" name="Google Shape;1065;p61"/>
          <p:cNvPicPr preferRelativeResize="0"/>
          <p:nvPr/>
        </p:nvPicPr>
        <p:blipFill rotWithShape="1">
          <a:blip r:embed="rId9">
            <a:alphaModFix/>
          </a:blip>
          <a:srcRect b="0" l="-1537" r="43956" t="0"/>
          <a:stretch/>
        </p:blipFill>
        <p:spPr>
          <a:xfrm>
            <a:off x="4678453" y="2107612"/>
            <a:ext cx="4289625" cy="18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1"/>
          <p:cNvSpPr txBox="1"/>
          <p:nvPr/>
        </p:nvSpPr>
        <p:spPr>
          <a:xfrm>
            <a:off x="578650" y="1824500"/>
            <a:ext cx="386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Region Selection Classifier: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61"/>
          <p:cNvSpPr txBox="1"/>
          <p:nvPr/>
        </p:nvSpPr>
        <p:spPr>
          <a:xfrm>
            <a:off x="578650" y="2292900"/>
            <a:ext cx="492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Select Out of 29 Anatomical Regions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1"/>
          <p:cNvSpPr txBox="1"/>
          <p:nvPr/>
        </p:nvSpPr>
        <p:spPr>
          <a:xfrm>
            <a:off x="578650" y="2962338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Abnormal Classifier: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61"/>
          <p:cNvSpPr txBox="1"/>
          <p:nvPr/>
        </p:nvSpPr>
        <p:spPr>
          <a:xfrm>
            <a:off x="578650" y="3379075"/>
            <a:ext cx="45234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During Training only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Enhance Visual Features of Regions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0" name="Google Shape;1070;p61"/>
          <p:cNvPicPr preferRelativeResize="0"/>
          <p:nvPr/>
        </p:nvPicPr>
        <p:blipFill rotWithShape="1">
          <a:blip r:embed="rId9">
            <a:alphaModFix/>
          </a:blip>
          <a:srcRect b="68391" l="70155" r="4524" t="7062"/>
          <a:stretch/>
        </p:blipFill>
        <p:spPr>
          <a:xfrm>
            <a:off x="7479300" y="1211003"/>
            <a:ext cx="1467526" cy="35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61"/>
          <p:cNvPicPr preferRelativeResize="0"/>
          <p:nvPr/>
        </p:nvPicPr>
        <p:blipFill rotWithShape="1">
          <a:blip r:embed="rId9">
            <a:alphaModFix/>
          </a:blip>
          <a:srcRect b="73605" l="57153" r="32376" t="13299"/>
          <a:stretch/>
        </p:blipFill>
        <p:spPr>
          <a:xfrm rot="-5400000">
            <a:off x="7983312" y="1715758"/>
            <a:ext cx="534276" cy="1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1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Classifiers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62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6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6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6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6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6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5" name="Google Shape;1085;p62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6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087" name="Google Shape;1087;p6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6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090" name="Google Shape;1090;p6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2" name="Google Shape;1092;p6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3" name="Google Shape;1093;p62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Architecture Design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" name="Google Shape;1094;p62"/>
          <p:cNvSpPr txBox="1"/>
          <p:nvPr/>
        </p:nvSpPr>
        <p:spPr>
          <a:xfrm>
            <a:off x="578650" y="2292900"/>
            <a:ext cx="393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Linear + Relu Layer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1024 Visual Feature for Regions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Classifiers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6" name="Google Shape;109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232" y="1976903"/>
            <a:ext cx="40957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3"/>
          <p:cNvSpPr/>
          <p:nvPr/>
        </p:nvSpPr>
        <p:spPr>
          <a:xfrm>
            <a:off x="4312734" y="2721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63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1103" name="Google Shape;1103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63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63"/>
          <p:cNvSpPr txBox="1"/>
          <p:nvPr/>
        </p:nvSpPr>
        <p:spPr>
          <a:xfrm>
            <a:off x="1793250" y="1810800"/>
            <a:ext cx="555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sz="4800"/>
          </a:p>
        </p:txBody>
      </p:sp>
      <p:grpSp>
        <p:nvGrpSpPr>
          <p:cNvPr id="1107" name="Google Shape;1107;p6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108" name="Google Shape;1108;p6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6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6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111" name="Google Shape;1111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6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3" name="Google Shape;1113;p63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6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6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3"/>
          <p:cNvSpPr/>
          <p:nvPr/>
        </p:nvSpPr>
        <p:spPr>
          <a:xfrm>
            <a:off x="4759709" y="2721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63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63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6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0" name="Google Shape;1120;p63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" name="Google Shape;112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574" y="2702100"/>
            <a:ext cx="2069200" cy="2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63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00" y="1618250"/>
            <a:ext cx="8095474" cy="32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78642" y="861334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5000">
              <a:solidFill>
                <a:srgbClr val="19337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8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210" name="Google Shape;210;p2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213" name="Google Shape;21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64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64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64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64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64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4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64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6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7" name="Google Shape;1137;p64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6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139" name="Google Shape;1139;p6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6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142" name="Google Shape;1142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64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5" name="Google Shape;1145;p64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Block Diagram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iagram of a language model&#10;&#10;Description automatically generated" id="1146" name="Google Shape;1146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85450" y="1915008"/>
            <a:ext cx="5622001" cy="248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process&#10;&#10;Description automatically generated" id="1151" name="Google Shape;115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975" y="184100"/>
            <a:ext cx="5165076" cy="48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65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5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65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5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65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5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5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2" name="Google Shape;1162;p65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65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164" name="Google Shape;1164;p65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5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65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167" name="Google Shape;1167;p6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" name="Google Shape;1169;p65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0" name="Google Shape;1170;p65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Block Diagram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custom language&#10;&#10;Description automatically generated" id="1175" name="Google Shape;117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029" y="954006"/>
            <a:ext cx="5655987" cy="353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66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66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66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6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6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6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6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6" name="Google Shape;1186;p66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7" name="Google Shape;1187;p6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188" name="Google Shape;1188;p6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6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191" name="Google Shape;1191;p6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3" name="Google Shape;1193;p6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4" name="Google Shape;1194;p66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Block Diagram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67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67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67"/>
          <p:cNvSpPr/>
          <p:nvPr/>
        </p:nvSpPr>
        <p:spPr>
          <a:xfrm>
            <a:off x="4800994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6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6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6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9" name="Google Shape;1209;p67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0" name="Google Shape;1210;p6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11" name="Google Shape;1211;p6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3" name="Google Shape;1213;p6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4" name="Google Shape;1214;p67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Visual Encoder 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iagram of a diagram&#10;&#10;Description automatically generated" id="1215" name="Google Shape;1215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2450" y="350338"/>
            <a:ext cx="1649675" cy="44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7"/>
          <p:cNvSpPr txBox="1"/>
          <p:nvPr/>
        </p:nvSpPr>
        <p:spPr>
          <a:xfrm>
            <a:off x="689317" y="3025880"/>
            <a:ext cx="1371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" name="Google Shape;1217;p6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218" name="Google Shape;1218;p6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6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21" name="Google Shape;1221;p6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6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68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0" name="Google Shape;1230;p68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68"/>
          <p:cNvSpPr/>
          <p:nvPr/>
        </p:nvSpPr>
        <p:spPr>
          <a:xfrm>
            <a:off x="4800994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6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6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6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6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6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8" name="Google Shape;1238;p68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9" name="Google Shape;1239;p6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40" name="Google Shape;1240;p6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2" name="Google Shape;1242;p6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3" name="Google Shape;1243;p68"/>
          <p:cNvSpPr txBox="1"/>
          <p:nvPr/>
        </p:nvSpPr>
        <p:spPr>
          <a:xfrm>
            <a:off x="578650" y="1824500"/>
            <a:ext cx="4350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Attention Mechanism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iagram of a software algorithm&#10;&#10;Description automatically generated" id="1244" name="Google Shape;1244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0503" y="419975"/>
            <a:ext cx="4100897" cy="4461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6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46" name="Google Shape;1246;p6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8" name="Google Shape;1248;p6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49" name="Google Shape;1249;p6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250" name="Google Shape;1250;p6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6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53" name="Google Shape;1253;p6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6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69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2" name="Google Shape;1262;p69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69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6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0" name="Google Shape;1270;p69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1" name="Google Shape;1271;p6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272" name="Google Shape;1272;p6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6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275" name="Google Shape;1275;p6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7" name="Google Shape;1277;p6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8" name="Google Shape;1278;p69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Training Challenges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9" name="Google Shape;1279;p69"/>
          <p:cNvSpPr txBox="1"/>
          <p:nvPr/>
        </p:nvSpPr>
        <p:spPr>
          <a:xfrm>
            <a:off x="578650" y="2328875"/>
            <a:ext cx="6898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Memory constraints with batch size and sentence examples.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Solution: Gradient checkpointing to reduce memory usage.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Applied on each layer block of 12 layers in Language Model.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69"/>
          <p:cNvSpPr txBox="1"/>
          <p:nvPr/>
        </p:nvSpPr>
        <p:spPr>
          <a:xfrm>
            <a:off x="578650" y="3348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Gradient Checkpointing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69"/>
          <p:cNvSpPr txBox="1"/>
          <p:nvPr/>
        </p:nvSpPr>
        <p:spPr>
          <a:xfrm>
            <a:off x="578650" y="3852875"/>
            <a:ext cx="7474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Stores only inputs and outputs of each block.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Reduces memory requirements 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significantly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rgbClr val="193378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Doubles training time due to recomputation of omitted activations.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70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70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70"/>
          <p:cNvSpPr/>
          <p:nvPr/>
        </p:nvSpPr>
        <p:spPr>
          <a:xfrm>
            <a:off x="7772669" y="47494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70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7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0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7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7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6" name="Google Shape;1296;p70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298" name="Google Shape;1298;p7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7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301" name="Google Shape;1301;p7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3" name="Google Shape;1303;p7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4" name="Google Shape;1304;p70"/>
          <p:cNvSpPr txBox="1"/>
          <p:nvPr/>
        </p:nvSpPr>
        <p:spPr>
          <a:xfrm>
            <a:off x="578650" y="1824500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Prediction Process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5" name="Google Shape;1305;p70"/>
          <p:cNvSpPr txBox="1"/>
          <p:nvPr/>
        </p:nvSpPr>
        <p:spPr>
          <a:xfrm>
            <a:off x="578650" y="2328875"/>
            <a:ext cx="7474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Sequential word prediction based on visual features.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Uses encoded visual features, word embeddings, and positional encodings and start of sentence.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0"/>
          <p:cNvSpPr txBox="1"/>
          <p:nvPr/>
        </p:nvSpPr>
        <p:spPr>
          <a:xfrm>
            <a:off x="619775" y="3403425"/>
            <a:ext cx="43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Decoding Strategies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70"/>
          <p:cNvSpPr txBox="1"/>
          <p:nvPr/>
        </p:nvSpPr>
        <p:spPr>
          <a:xfrm>
            <a:off x="619775" y="3907800"/>
            <a:ext cx="7474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Greedy Search.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Beam Search.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71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71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71"/>
          <p:cNvSpPr/>
          <p:nvPr/>
        </p:nvSpPr>
        <p:spPr>
          <a:xfrm>
            <a:off x="7772669" y="47494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71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71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71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71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7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7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2" name="Google Shape;1322;p71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" name="Google Shape;1323;p7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324" name="Google Shape;1324;p7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7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327" name="Google Shape;1327;p7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9" name="Google Shape;1329;p71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0" name="Google Shape;1330;p71"/>
          <p:cNvSpPr txBox="1"/>
          <p:nvPr/>
        </p:nvSpPr>
        <p:spPr>
          <a:xfrm>
            <a:off x="578650" y="1824500"/>
            <a:ext cx="511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Decoding Strategies (Greedy Search)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1" name="Google Shape;1331;p71"/>
          <p:cNvSpPr txBox="1"/>
          <p:nvPr/>
        </p:nvSpPr>
        <p:spPr>
          <a:xfrm>
            <a:off x="578650" y="2328875"/>
            <a:ext cx="7474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Selects the most probable word at each step.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May lead to less coherent reports.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2" name="Google Shape;1332;p71"/>
          <p:cNvSpPr txBox="1"/>
          <p:nvPr/>
        </p:nvSpPr>
        <p:spPr>
          <a:xfrm>
            <a:off x="578650" y="3119900"/>
            <a:ext cx="511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Decoding Strategies (Beam Search)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71"/>
          <p:cNvSpPr txBox="1"/>
          <p:nvPr/>
        </p:nvSpPr>
        <p:spPr>
          <a:xfrm>
            <a:off x="578650" y="3624275"/>
            <a:ext cx="7474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Explores multiple word sequences.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Keeps top-k most likely sequences (k=6).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More coherent and accurate reports.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7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Filtering Sentences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72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72"/>
          <p:cNvSpPr/>
          <p:nvPr/>
        </p:nvSpPr>
        <p:spPr>
          <a:xfrm>
            <a:off x="7772669" y="47494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7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7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7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7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7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7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8" name="Google Shape;1348;p72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9" name="Google Shape;1349;p7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350" name="Google Shape;1350;p7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7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353" name="Google Shape;1353;p7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5" name="Google Shape;1355;p7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6" name="Google Shape;1356;p72"/>
          <p:cNvSpPr txBox="1"/>
          <p:nvPr/>
        </p:nvSpPr>
        <p:spPr>
          <a:xfrm>
            <a:off x="578650" y="1824500"/>
            <a:ext cx="511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Redundant </a:t>
            </a: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Sentences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2"/>
          <p:cNvSpPr txBox="1"/>
          <p:nvPr/>
        </p:nvSpPr>
        <p:spPr>
          <a:xfrm>
            <a:off x="578650" y="2252675"/>
            <a:ext cx="74742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Problem: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Overlapping regions cause redundant descriptions.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Software Solution: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String matching to remove duplicates (ineffective for slight differences).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AI Solution: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Use word embeddings to filter similar sentences.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Roberta model scores sentence equivalence (-1 to 1).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Remove shorter duplicates (score &gt; 0.9).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73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Language Model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Filtering Sentences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73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73"/>
          <p:cNvSpPr/>
          <p:nvPr/>
        </p:nvSpPr>
        <p:spPr>
          <a:xfrm>
            <a:off x="7772669" y="47494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73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73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3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3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7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2" name="Google Shape;1372;p73"/>
          <p:cNvSpPr/>
          <p:nvPr/>
        </p:nvSpPr>
        <p:spPr>
          <a:xfrm>
            <a:off x="7477519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3" name="Google Shape;1373;p7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374" name="Google Shape;1374;p7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7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377" name="Google Shape;1377;p7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9" name="Google Shape;1379;p73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0" name="Google Shape;1380;p73"/>
          <p:cNvSpPr txBox="1"/>
          <p:nvPr/>
        </p:nvSpPr>
        <p:spPr>
          <a:xfrm>
            <a:off x="578650" y="1824500"/>
            <a:ext cx="511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Model Hallucination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1" name="Google Shape;1381;p73"/>
          <p:cNvSpPr txBox="1"/>
          <p:nvPr/>
        </p:nvSpPr>
        <p:spPr>
          <a:xfrm>
            <a:off x="578650" y="2252675"/>
            <a:ext cx="74742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Problem:</a:t>
            </a: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Nonsensical or irrelevant output.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Solution: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Regex to detect and remove meaningless sentences.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Example: r"(.)\1{2,}" to match words with repeated characters.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4312734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29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222" name="Google Shape;222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9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2656950" y="1912025"/>
            <a:ext cx="474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Data Work</a:t>
            </a:r>
            <a:endParaRPr sz="4800"/>
          </a:p>
        </p:txBody>
      </p:sp>
      <p:grpSp>
        <p:nvGrpSpPr>
          <p:cNvPr id="226" name="Google Shape;226;p2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227" name="Google Shape;227;p2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230" name="Google Shape;230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9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759709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9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4"/>
          <p:cNvSpPr/>
          <p:nvPr/>
        </p:nvSpPr>
        <p:spPr>
          <a:xfrm>
            <a:off x="4312734" y="3483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74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1388" name="Google Shape;1388;p7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7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0" name="Google Shape;1390;p74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74"/>
          <p:cNvSpPr txBox="1"/>
          <p:nvPr/>
        </p:nvSpPr>
        <p:spPr>
          <a:xfrm>
            <a:off x="1793250" y="1810800"/>
            <a:ext cx="55575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sz="4800"/>
          </a:p>
        </p:txBody>
      </p:sp>
      <p:grpSp>
        <p:nvGrpSpPr>
          <p:cNvPr id="1392" name="Google Shape;1392;p7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393" name="Google Shape;1393;p7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7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396" name="Google Shape;1396;p7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7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74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7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7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74"/>
          <p:cNvSpPr/>
          <p:nvPr/>
        </p:nvSpPr>
        <p:spPr>
          <a:xfrm>
            <a:off x="4759709" y="3483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4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4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7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5" name="Google Shape;1405;p74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6" name="Google Shape;1406;p74"/>
          <p:cNvPicPr preferRelativeResize="0"/>
          <p:nvPr/>
        </p:nvPicPr>
        <p:blipFill rotWithShape="1">
          <a:blip r:embed="rId7">
            <a:alphaModFix/>
          </a:blip>
          <a:srcRect b="0" l="-9340" r="9340" t="0"/>
          <a:stretch/>
        </p:blipFill>
        <p:spPr>
          <a:xfrm>
            <a:off x="5941975" y="2650925"/>
            <a:ext cx="2166951" cy="21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75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75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75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75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5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5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5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8" name="Google Shape;1418;p75"/>
          <p:cNvSpPr/>
          <p:nvPr/>
        </p:nvSpPr>
        <p:spPr>
          <a:xfrm>
            <a:off x="7352294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9" name="Google Shape;1419;p75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420" name="Google Shape;1420;p75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5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75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423" name="Google Shape;1423;p7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5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5" name="Google Shape;1425;p75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6" name="Google Shape;1426;p75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Pipeline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75"/>
          <p:cNvSpPr/>
          <p:nvPr/>
        </p:nvSpPr>
        <p:spPr>
          <a:xfrm>
            <a:off x="3353193" y="4789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8" name="Google Shape;1428;p75"/>
          <p:cNvPicPr preferRelativeResize="0"/>
          <p:nvPr/>
        </p:nvPicPr>
        <p:blipFill rotWithShape="1">
          <a:blip r:embed="rId8">
            <a:alphaModFix/>
          </a:blip>
          <a:srcRect b="5613" l="912" r="12984" t="15652"/>
          <a:stretch/>
        </p:blipFill>
        <p:spPr>
          <a:xfrm>
            <a:off x="2989450" y="1356125"/>
            <a:ext cx="5878076" cy="30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75"/>
          <p:cNvPicPr preferRelativeResize="0"/>
          <p:nvPr/>
        </p:nvPicPr>
        <p:blipFill rotWithShape="1">
          <a:blip r:embed="rId9">
            <a:alphaModFix/>
          </a:blip>
          <a:srcRect b="47976" l="61273" r="24439" t="0"/>
          <a:stretch/>
        </p:blipFill>
        <p:spPr>
          <a:xfrm>
            <a:off x="8460850" y="2571750"/>
            <a:ext cx="606951" cy="88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75"/>
          <p:cNvSpPr txBox="1"/>
          <p:nvPr/>
        </p:nvSpPr>
        <p:spPr>
          <a:xfrm>
            <a:off x="4262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75"/>
          <p:cNvSpPr txBox="1"/>
          <p:nvPr/>
        </p:nvSpPr>
        <p:spPr>
          <a:xfrm>
            <a:off x="417634" y="2292900"/>
            <a:ext cx="3931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Findings Localization 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Maps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7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7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3" name="Google Shape;1443;p76"/>
          <p:cNvSpPr/>
          <p:nvPr/>
        </p:nvSpPr>
        <p:spPr>
          <a:xfrm>
            <a:off x="7352294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4" name="Google Shape;1444;p7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445" name="Google Shape;1445;p7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7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448" name="Google Shape;1448;p7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0" name="Google Shape;1450;p7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1" name="Google Shape;1451;p76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Findings Classifier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2" name="Google Shape;1452;p76"/>
          <p:cNvSpPr/>
          <p:nvPr/>
        </p:nvSpPr>
        <p:spPr>
          <a:xfrm>
            <a:off x="3353193" y="4789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3" name="Google Shape;145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3325" y="2181425"/>
            <a:ext cx="6111774" cy="22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76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Architecture Design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76"/>
          <p:cNvSpPr txBox="1"/>
          <p:nvPr/>
        </p:nvSpPr>
        <p:spPr>
          <a:xfrm>
            <a:off x="578650" y="2292900"/>
            <a:ext cx="3931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Backbone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Global Average Pooling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Multi Label 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7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7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7" name="Google Shape;1467;p77"/>
          <p:cNvSpPr/>
          <p:nvPr/>
        </p:nvSpPr>
        <p:spPr>
          <a:xfrm>
            <a:off x="7352294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8" name="Google Shape;1468;p7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469" name="Google Shape;1469;p7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7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472" name="Google Shape;1472;p7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4" name="Google Shape;1474;p7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5" name="Google Shape;1475;p77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p77"/>
          <p:cNvSpPr/>
          <p:nvPr/>
        </p:nvSpPr>
        <p:spPr>
          <a:xfrm>
            <a:off x="3353193" y="4789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77"/>
          <p:cNvSpPr txBox="1"/>
          <p:nvPr/>
        </p:nvSpPr>
        <p:spPr>
          <a:xfrm>
            <a:off x="578650" y="3111575"/>
            <a:ext cx="425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Let’s use our Engineering Skills</a:t>
            </a:r>
            <a:endParaRPr b="1" sz="24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8" name="Google Shape;147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0912" y="1583550"/>
            <a:ext cx="1528024" cy="1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9985" y="2827575"/>
            <a:ext cx="2155765" cy="17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77"/>
          <p:cNvSpPr txBox="1"/>
          <p:nvPr/>
        </p:nvSpPr>
        <p:spPr>
          <a:xfrm>
            <a:off x="578650" y="1983663"/>
            <a:ext cx="327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No More AI</a:t>
            </a:r>
            <a:endParaRPr b="1" sz="24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7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7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7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7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7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2" name="Google Shape;1492;p78"/>
          <p:cNvSpPr/>
          <p:nvPr/>
        </p:nvSpPr>
        <p:spPr>
          <a:xfrm>
            <a:off x="7352294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3" name="Google Shape;1493;p7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494" name="Google Shape;1494;p7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7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497" name="Google Shape;1497;p7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9" name="Google Shape;1499;p7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0" name="Google Shape;1500;p78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Heat Map Generator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1" name="Google Shape;1501;p78"/>
          <p:cNvSpPr/>
          <p:nvPr/>
        </p:nvSpPr>
        <p:spPr>
          <a:xfrm>
            <a:off x="3353193" y="4789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2" name="Google Shape;1502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800" y="1627577"/>
            <a:ext cx="7456251" cy="32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8558" y="1323375"/>
            <a:ext cx="1385567" cy="162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7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7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7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7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7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7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7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5" name="Google Shape;1515;p79"/>
          <p:cNvSpPr/>
          <p:nvPr/>
        </p:nvSpPr>
        <p:spPr>
          <a:xfrm>
            <a:off x="7352294" y="10803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6" name="Google Shape;1516;p7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517" name="Google Shape;1517;p7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9" name="Google Shape;1519;p7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520" name="Google Shape;1520;p7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2" name="Google Shape;1522;p7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3" name="Google Shape;1523;p79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Heat Map Generator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79"/>
          <p:cNvSpPr/>
          <p:nvPr/>
        </p:nvSpPr>
        <p:spPr>
          <a:xfrm>
            <a:off x="3353193" y="4789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5" name="Google Shape;1525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1107" y="1861204"/>
            <a:ext cx="7029393" cy="292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79"/>
          <p:cNvPicPr preferRelativeResize="0"/>
          <p:nvPr/>
        </p:nvPicPr>
        <p:blipFill rotWithShape="1">
          <a:blip r:embed="rId9">
            <a:alphaModFix/>
          </a:blip>
          <a:srcRect b="0" l="24581" r="25548" t="3325"/>
          <a:stretch/>
        </p:blipFill>
        <p:spPr>
          <a:xfrm>
            <a:off x="7839400" y="1939842"/>
            <a:ext cx="1095583" cy="2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80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8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80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8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80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8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9" name="Google Shape;1539;p80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0" name="Google Shape;1540;p8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541" name="Google Shape;1541;p8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8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3" name="Google Shape;1543;p8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544" name="Google Shape;1544;p8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8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6" name="Google Shape;1546;p8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7" name="Google Shape;1547;p80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Localization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80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9" name="Google Shape;1549;p80"/>
          <p:cNvSpPr txBox="1"/>
          <p:nvPr/>
        </p:nvSpPr>
        <p:spPr>
          <a:xfrm>
            <a:off x="578650" y="2292900"/>
            <a:ext cx="393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Max Overlap with BB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0" name="Google Shape;1550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7484" y="1991225"/>
            <a:ext cx="4815842" cy="216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8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81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81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81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81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81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8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8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3" name="Google Shape;1563;p81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8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565" name="Google Shape;1565;p8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8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8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568" name="Google Shape;1568;p8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8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0" name="Google Shape;1570;p81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1" name="Google Shape;1571;p81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Report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81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81"/>
          <p:cNvSpPr txBox="1"/>
          <p:nvPr/>
        </p:nvSpPr>
        <p:spPr>
          <a:xfrm>
            <a:off x="578650" y="2292900"/>
            <a:ext cx="393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Localization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Classifier Output</a:t>
            </a:r>
            <a:endParaRPr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4" name="Google Shape;1574;p81"/>
          <p:cNvPicPr preferRelativeResize="0"/>
          <p:nvPr/>
        </p:nvPicPr>
        <p:blipFill rotWithShape="1">
          <a:blip r:embed="rId8">
            <a:alphaModFix/>
          </a:blip>
          <a:srcRect b="16487" l="43401" r="4943" t="53707"/>
          <a:stretch/>
        </p:blipFill>
        <p:spPr>
          <a:xfrm>
            <a:off x="3353200" y="1964125"/>
            <a:ext cx="5555926" cy="18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8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82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8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8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8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8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8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8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7" name="Google Shape;1587;p82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8" name="Google Shape;1588;p8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589" name="Google Shape;1589;p8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8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1" name="Google Shape;1591;p8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592" name="Google Shape;1592;p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8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4" name="Google Shape;1594;p8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5" name="Google Shape;1595;p8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Template Based Report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Severity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82"/>
          <p:cNvSpPr txBox="1"/>
          <p:nvPr/>
        </p:nvSpPr>
        <p:spPr>
          <a:xfrm>
            <a:off x="350050" y="1835700"/>
            <a:ext cx="393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9337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More Confidence ⇒ More Severe</a:t>
            </a:r>
            <a:endParaRPr sz="1600">
              <a:solidFill>
                <a:srgbClr val="19337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7" name="Google Shape;1597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6746" y="1599275"/>
            <a:ext cx="4880900" cy="27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83"/>
          <p:cNvSpPr/>
          <p:nvPr/>
        </p:nvSpPr>
        <p:spPr>
          <a:xfrm>
            <a:off x="4312734" y="26448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3" name="Google Shape;1603;p83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1604" name="Google Shape;1604;p8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8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6" name="Google Shape;1606;p83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83"/>
          <p:cNvSpPr txBox="1"/>
          <p:nvPr/>
        </p:nvSpPr>
        <p:spPr>
          <a:xfrm>
            <a:off x="1793250" y="1810800"/>
            <a:ext cx="555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System Design</a:t>
            </a:r>
            <a:endParaRPr sz="4800"/>
          </a:p>
        </p:txBody>
      </p:sp>
      <p:grpSp>
        <p:nvGrpSpPr>
          <p:cNvPr id="1608" name="Google Shape;1608;p8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609" name="Google Shape;1609;p8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8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8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612" name="Google Shape;1612;p8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8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4" name="Google Shape;1614;p83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8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8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83"/>
          <p:cNvSpPr/>
          <p:nvPr/>
        </p:nvSpPr>
        <p:spPr>
          <a:xfrm>
            <a:off x="4759709" y="26448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83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83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8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1" name="Google Shape;1621;p83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2" name="Google Shape;1622;p83"/>
          <p:cNvPicPr preferRelativeResize="0"/>
          <p:nvPr/>
        </p:nvPicPr>
        <p:blipFill rotWithShape="1">
          <a:blip r:embed="rId7">
            <a:alphaModFix/>
          </a:blip>
          <a:srcRect b="0" l="-9340" r="9340" t="0"/>
          <a:stretch/>
        </p:blipFill>
        <p:spPr>
          <a:xfrm>
            <a:off x="5941975" y="2650925"/>
            <a:ext cx="2166951" cy="21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Data Work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0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30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256" name="Google Shape;256;p30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0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30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259" name="Google Shape;259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30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0"/>
          <p:cNvSpPr txBox="1"/>
          <p:nvPr/>
        </p:nvSpPr>
        <p:spPr>
          <a:xfrm>
            <a:off x="578650" y="1842850"/>
            <a:ext cx="3518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Extracting</a:t>
            </a: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Preprocessing and structure</a:t>
            </a:r>
            <a:endParaRPr>
              <a:solidFill>
                <a:srgbClr val="19337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3004" y="1186897"/>
            <a:ext cx="2758925" cy="275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0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265" name="Google Shape;265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30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4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84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84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84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84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84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84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84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5" name="Google Shape;1635;p84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6" name="Google Shape;1636;p84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637" name="Google Shape;1637;p84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4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9" name="Google Shape;1639;p84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640" name="Google Shape;1640;p8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4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2" name="Google Shape;1642;p84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3" name="Google Shape;1643;p84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System Design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4" name="Google Shape;1644;p84"/>
          <p:cNvSpPr txBox="1"/>
          <p:nvPr/>
        </p:nvSpPr>
        <p:spPr>
          <a:xfrm>
            <a:off x="578650" y="1824500"/>
            <a:ext cx="29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iagram of a server&#10;&#10;Description automatically generated" id="1645" name="Google Shape;1645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10948" y="1420151"/>
            <a:ext cx="5327402" cy="325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5"/>
          <p:cNvSpPr txBox="1"/>
          <p:nvPr>
            <p:ph type="title"/>
          </p:nvPr>
        </p:nvSpPr>
        <p:spPr>
          <a:xfrm>
            <a:off x="410817" y="319537"/>
            <a:ext cx="5017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ct val="100000"/>
              <a:buFont typeface="Calibri"/>
              <a:buNone/>
            </a:pPr>
            <a:r>
              <a:rPr lang="en" sz="3000">
                <a:solidFill>
                  <a:srgbClr val="193378"/>
                </a:solidFill>
                <a:highlight>
                  <a:schemeClr val="lt1"/>
                </a:highlight>
              </a:rPr>
              <a:t>System Components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5"/>
              <a:buFont typeface="Calibri"/>
              <a:buNone/>
            </a:pPr>
            <a:r>
              <a:t/>
            </a:r>
            <a:endParaRPr sz="700"/>
          </a:p>
        </p:txBody>
      </p:sp>
      <p:sp>
        <p:nvSpPr>
          <p:cNvPr id="1651" name="Google Shape;1651;p85"/>
          <p:cNvSpPr txBox="1"/>
          <p:nvPr/>
        </p:nvSpPr>
        <p:spPr>
          <a:xfrm>
            <a:off x="413099" y="989392"/>
            <a:ext cx="67515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11430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 Server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Acts as intermediary between client and other servers.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REST APIs for client requests, CRUD operations, complex queries, and Communicating with AI Server.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data insertion, deletion, updating, and retrieval.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data integrity and efficient query execution.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Storing AI Results.</a:t>
            </a:r>
            <a:endParaRPr sz="700"/>
          </a:p>
          <a:p>
            <a:pPr indent="0" lvl="2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Server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 medical images received from the backend server.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diagnostic reports, labels, and heatmaps.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Sends results back to the backend server.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6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86"/>
          <p:cNvSpPr/>
          <p:nvPr/>
        </p:nvSpPr>
        <p:spPr>
          <a:xfrm>
            <a:off x="3353193" y="39510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86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86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86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86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86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86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4" name="Google Shape;1664;p86"/>
          <p:cNvSpPr/>
          <p:nvPr/>
        </p:nvSpPr>
        <p:spPr>
          <a:xfrm>
            <a:off x="7477519" y="17698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5" name="Google Shape;1665;p86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666" name="Google Shape;1666;p86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6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8" name="Google Shape;1668;p86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669" name="Google Shape;1669;p8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1" name="Google Shape;1671;p86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2" name="Google Shape;1672;p86"/>
          <p:cNvSpPr txBox="1"/>
          <p:nvPr/>
        </p:nvSpPr>
        <p:spPr>
          <a:xfrm>
            <a:off x="578652" y="861325"/>
            <a:ext cx="57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 </a:t>
            </a: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Tool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3" name="Google Shape;1673;p86"/>
          <p:cNvPicPr preferRelativeResize="0"/>
          <p:nvPr/>
        </p:nvPicPr>
        <p:blipFill rotWithShape="1">
          <a:blip r:embed="rId8">
            <a:alphaModFix/>
          </a:blip>
          <a:srcRect b="0" l="0" r="0" t="4879"/>
          <a:stretch/>
        </p:blipFill>
        <p:spPr>
          <a:xfrm>
            <a:off x="1211175" y="1521125"/>
            <a:ext cx="7045555" cy="31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87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87"/>
          <p:cNvSpPr/>
          <p:nvPr/>
        </p:nvSpPr>
        <p:spPr>
          <a:xfrm>
            <a:off x="3353193" y="39510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87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87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87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87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87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87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6" name="Google Shape;1686;p87"/>
          <p:cNvSpPr/>
          <p:nvPr/>
        </p:nvSpPr>
        <p:spPr>
          <a:xfrm>
            <a:off x="7477519" y="17698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7" name="Google Shape;1687;p87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688" name="Google Shape;1688;p87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7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0" name="Google Shape;1690;p87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691" name="Google Shape;1691;p8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7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3" name="Google Shape;1693;p87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4" name="Google Shape;1694;p87"/>
          <p:cNvSpPr txBox="1"/>
          <p:nvPr/>
        </p:nvSpPr>
        <p:spPr>
          <a:xfrm>
            <a:off x="578652" y="861325"/>
            <a:ext cx="57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5" name="Google Shape;1695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1378" y="1521125"/>
            <a:ext cx="2474025" cy="2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87"/>
          <p:cNvSpPr txBox="1"/>
          <p:nvPr/>
        </p:nvSpPr>
        <p:spPr>
          <a:xfrm>
            <a:off x="578650" y="2745875"/>
            <a:ext cx="425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Let’s Try X-Reporto</a:t>
            </a:r>
            <a:endParaRPr b="1" sz="24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Do you have your X-Ray??!</a:t>
            </a:r>
            <a:endParaRPr b="1" sz="24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88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88"/>
          <p:cNvSpPr/>
          <p:nvPr/>
        </p:nvSpPr>
        <p:spPr>
          <a:xfrm>
            <a:off x="3353193" y="39510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88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88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88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88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88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88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9" name="Google Shape;1709;p88"/>
          <p:cNvSpPr/>
          <p:nvPr/>
        </p:nvSpPr>
        <p:spPr>
          <a:xfrm>
            <a:off x="7477519" y="17698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0" name="Google Shape;1710;p88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711" name="Google Shape;1711;p88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8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88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714" name="Google Shape;1714;p8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88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6" name="Google Shape;1716;p88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7" name="Google Shape;1717;p88"/>
          <p:cNvSpPr txBox="1"/>
          <p:nvPr/>
        </p:nvSpPr>
        <p:spPr>
          <a:xfrm>
            <a:off x="578652" y="861325"/>
            <a:ext cx="57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1800">
              <a:solidFill>
                <a:srgbClr val="19337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8" name="Google Shape;1718;p88" title="WhatsApp Video 2024-07-15 at 22.45.46_a618b995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1548" y="681578"/>
            <a:ext cx="5718400" cy="43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89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89"/>
          <p:cNvSpPr/>
          <p:nvPr/>
        </p:nvSpPr>
        <p:spPr>
          <a:xfrm>
            <a:off x="3353193" y="39510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89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89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89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89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89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89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1" name="Google Shape;1731;p89"/>
          <p:cNvSpPr/>
          <p:nvPr/>
        </p:nvSpPr>
        <p:spPr>
          <a:xfrm>
            <a:off x="7477519" y="17698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2" name="Google Shape;1732;p89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733" name="Google Shape;1733;p89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9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89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736" name="Google Shape;1736;p8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9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8" name="Google Shape;1738;p89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9" name="Google Shape;1739;p89"/>
          <p:cNvSpPr txBox="1"/>
          <p:nvPr/>
        </p:nvSpPr>
        <p:spPr>
          <a:xfrm>
            <a:off x="578652" y="861325"/>
            <a:ext cx="57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Our Tools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0" name="Google Shape;1740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175" y="2209950"/>
            <a:ext cx="1723374" cy="10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458" y="3372500"/>
            <a:ext cx="2665242" cy="9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89"/>
          <p:cNvPicPr preferRelativeResize="0"/>
          <p:nvPr/>
        </p:nvPicPr>
        <p:blipFill rotWithShape="1">
          <a:blip r:embed="rId10">
            <a:alphaModFix/>
          </a:blip>
          <a:srcRect b="23002" l="0" r="0" t="28181"/>
          <a:stretch/>
        </p:blipFill>
        <p:spPr>
          <a:xfrm>
            <a:off x="2940700" y="2209950"/>
            <a:ext cx="1967385" cy="9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3200" y="3222575"/>
            <a:ext cx="1707382" cy="9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2475" y="2011375"/>
            <a:ext cx="1281375" cy="96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96025" y="2662878"/>
            <a:ext cx="1617675" cy="16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0"/>
          <p:cNvSpPr/>
          <p:nvPr/>
        </p:nvSpPr>
        <p:spPr>
          <a:xfrm>
            <a:off x="3353193" y="39510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90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90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90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4" name="Google Shape;1754;p90"/>
          <p:cNvSpPr/>
          <p:nvPr/>
        </p:nvSpPr>
        <p:spPr>
          <a:xfrm>
            <a:off x="7477519" y="17698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55" name="Google Shape;1755;p90"/>
          <p:cNvGraphicFramePr/>
          <p:nvPr/>
        </p:nvGraphicFramePr>
        <p:xfrm>
          <a:off x="218025" y="-1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{2362D4AA-F03B-4DEB-9BE6-EF91A819F9AA}</a:tableStyleId>
              </a:tblPr>
              <a:tblGrid>
                <a:gridCol w="2726550"/>
                <a:gridCol w="3896025"/>
                <a:gridCol w="2292600"/>
              </a:tblGrid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name</a:t>
                      </a:r>
                      <a:endParaRPr b="1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</a:t>
                      </a:r>
                      <a:endParaRPr b="1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337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%Built in library</a:t>
                      </a:r>
                      <a:endParaRPr b="1">
                        <a:solidFill>
                          <a:srgbClr val="19337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Preprocessing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Zeinab moawad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Denoiser 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Hosny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Denoiser DL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Hosny - Zeinab moawad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 detector 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Zeinab moawad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Object detector DL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Hosny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Basma Elhoseny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Language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Sabry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Template base report &amp; Heatmap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Basma Elhoseny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Sabry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Front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Ahmed Hosny - Zeinab Moawad -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Basma Elhoseny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Basma Elhoseny - Ahmed Sabry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0" name="Google Shape;1760;p91"/>
          <p:cNvGrpSpPr/>
          <p:nvPr/>
        </p:nvGrpSpPr>
        <p:grpSpPr>
          <a:xfrm>
            <a:off x="4448632" y="-752253"/>
            <a:ext cx="5381386" cy="5381386"/>
            <a:chOff x="0" y="0"/>
            <a:chExt cx="812800" cy="812800"/>
          </a:xfrm>
        </p:grpSpPr>
        <p:sp>
          <p:nvSpPr>
            <p:cNvPr id="1761" name="Google Shape;1761;p9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9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91"/>
          <p:cNvSpPr/>
          <p:nvPr/>
        </p:nvSpPr>
        <p:spPr>
          <a:xfrm>
            <a:off x="4448632" y="-992756"/>
            <a:ext cx="5445125" cy="544510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688" l="-56357" r="-30478" t="-8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4" name="Google Shape;1764;p91"/>
          <p:cNvGrpSpPr/>
          <p:nvPr/>
        </p:nvGrpSpPr>
        <p:grpSpPr>
          <a:xfrm>
            <a:off x="-4575694" y="946126"/>
            <a:ext cx="12533945" cy="12533945"/>
            <a:chOff x="0" y="0"/>
            <a:chExt cx="812800" cy="812800"/>
          </a:xfrm>
        </p:grpSpPr>
        <p:sp>
          <p:nvSpPr>
            <p:cNvPr id="1765" name="Google Shape;1765;p9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9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7" name="Google Shape;1767;p91"/>
          <p:cNvSpPr txBox="1"/>
          <p:nvPr/>
        </p:nvSpPr>
        <p:spPr>
          <a:xfrm>
            <a:off x="1061883" y="1660875"/>
            <a:ext cx="25434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endParaRPr sz="700"/>
          </a:p>
          <a:p>
            <a:pPr indent="0" lvl="0" marL="0" marR="0" rtl="0" algn="l">
              <a:lnSpc>
                <a:spcPct val="10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  <a:endParaRPr sz="700"/>
          </a:p>
        </p:txBody>
      </p:sp>
      <p:sp>
        <p:nvSpPr>
          <p:cNvPr id="1768" name="Google Shape;1768;p91"/>
          <p:cNvSpPr txBox="1"/>
          <p:nvPr/>
        </p:nvSpPr>
        <p:spPr>
          <a:xfrm>
            <a:off x="1061872" y="3433050"/>
            <a:ext cx="451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Waiting for your Feedback :D</a:t>
            </a:r>
            <a:endParaRPr sz="700"/>
          </a:p>
        </p:txBody>
      </p:sp>
      <p:grpSp>
        <p:nvGrpSpPr>
          <p:cNvPr id="1769" name="Google Shape;1769;p91"/>
          <p:cNvGrpSpPr/>
          <p:nvPr/>
        </p:nvGrpSpPr>
        <p:grpSpPr>
          <a:xfrm>
            <a:off x="-937685" y="4458463"/>
            <a:ext cx="1622674" cy="1622674"/>
            <a:chOff x="0" y="0"/>
            <a:chExt cx="812800" cy="812800"/>
          </a:xfrm>
        </p:grpSpPr>
        <p:sp>
          <p:nvSpPr>
            <p:cNvPr id="1770" name="Google Shape;1770;p9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9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2" name="Google Shape;1772;p91"/>
          <p:cNvSpPr/>
          <p:nvPr/>
        </p:nvSpPr>
        <p:spPr>
          <a:xfrm>
            <a:off x="422718" y="2442821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91"/>
          <p:cNvSpPr/>
          <p:nvPr/>
        </p:nvSpPr>
        <p:spPr>
          <a:xfrm>
            <a:off x="4572000" y="4458463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9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9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92"/>
          <p:cNvSpPr/>
          <p:nvPr/>
        </p:nvSpPr>
        <p:spPr>
          <a:xfrm>
            <a:off x="4312734" y="3483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1" name="Google Shape;1781;p92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1782" name="Google Shape;1782;p9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9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4" name="Google Shape;1784;p92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92"/>
          <p:cNvSpPr txBox="1"/>
          <p:nvPr/>
        </p:nvSpPr>
        <p:spPr>
          <a:xfrm>
            <a:off x="1793250" y="1810800"/>
            <a:ext cx="555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sz="4800"/>
          </a:p>
        </p:txBody>
      </p:sp>
      <p:grpSp>
        <p:nvGrpSpPr>
          <p:cNvPr id="1786" name="Google Shape;1786;p9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1787" name="Google Shape;1787;p9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9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9" name="Google Shape;1789;p9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1790" name="Google Shape;1790;p9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9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2" name="Google Shape;1792;p92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9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9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92"/>
          <p:cNvSpPr/>
          <p:nvPr/>
        </p:nvSpPr>
        <p:spPr>
          <a:xfrm>
            <a:off x="4759709" y="34830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92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92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9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9" name="Google Shape;1799;p92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0" name="Google Shape;1800;p92"/>
          <p:cNvPicPr preferRelativeResize="0"/>
          <p:nvPr/>
        </p:nvPicPr>
        <p:blipFill rotWithShape="1">
          <a:blip r:embed="rId7">
            <a:alphaModFix/>
          </a:blip>
          <a:srcRect b="0" l="-9340" r="9340" t="0"/>
          <a:stretch/>
        </p:blipFill>
        <p:spPr>
          <a:xfrm>
            <a:off x="5941975" y="2650925"/>
            <a:ext cx="2166951" cy="21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4312734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8214318" y="-272503"/>
            <a:ext cx="1292921" cy="1292921"/>
            <a:chOff x="0" y="0"/>
            <a:chExt cx="812800" cy="812800"/>
          </a:xfrm>
        </p:grpSpPr>
        <p:sp>
          <p:nvSpPr>
            <p:cNvPr id="274" name="Google Shape;274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31"/>
          <p:cNvSpPr/>
          <p:nvPr/>
        </p:nvSpPr>
        <p:spPr>
          <a:xfrm>
            <a:off x="1034368" y="1342111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656957" y="1912020"/>
            <a:ext cx="38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sz="4800"/>
          </a:p>
        </p:txBody>
      </p:sp>
      <p:grpSp>
        <p:nvGrpSpPr>
          <p:cNvPr id="278" name="Google Shape;278;p31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279" name="Google Shape;279;p31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1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31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282" name="Google Shape;282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31"/>
          <p:cNvSpPr/>
          <p:nvPr/>
        </p:nvSpPr>
        <p:spPr>
          <a:xfrm>
            <a:off x="8499361" y="2650913"/>
            <a:ext cx="183264" cy="186766"/>
          </a:xfrm>
          <a:custGeom>
            <a:rect b="b" l="l" r="r" t="t"/>
            <a:pathLst>
              <a:path extrusionOk="0"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4759709" y="2797228"/>
            <a:ext cx="363194" cy="90799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287368" y="325211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6448193" y="1491836"/>
            <a:ext cx="252998" cy="257833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1"/>
          <p:cNvSpPr/>
          <p:nvPr/>
        </p:nvSpPr>
        <p:spPr>
          <a:xfrm>
            <a:off x="5790643" y="3766361"/>
            <a:ext cx="252998" cy="257832"/>
          </a:xfrm>
          <a:custGeom>
            <a:rect b="b" l="l" r="r" t="t"/>
            <a:pathLst>
              <a:path extrusionOk="0"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32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32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308" name="Google Shape;308;p32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32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311" name="Google Shape;311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2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2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4" name="Google Shape;31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23421" y="1420139"/>
            <a:ext cx="195072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6288" y="1227690"/>
            <a:ext cx="195072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34144" y="2561296"/>
            <a:ext cx="195072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17395" y="1562794"/>
            <a:ext cx="195072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02763" y="2533747"/>
            <a:ext cx="1950720" cy="1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578650" y="2216689"/>
            <a:ext cx="63657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Block pixel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Convolution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Keep patch 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Extract patch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Pad rotate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Random noise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Line strip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Salt and pepper</a:t>
            </a:r>
            <a:endParaRPr b="1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no noise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Noise Types: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514350" y="385434"/>
            <a:ext cx="257833" cy="257833"/>
          </a:xfrm>
          <a:custGeom>
            <a:rect b="b" l="l" r="r" t="t"/>
            <a:pathLst>
              <a:path extrusionOk="0"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78652" y="861325"/>
            <a:ext cx="57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Denoiser</a:t>
            </a:r>
            <a:endParaRPr b="1" sz="30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Classical Approach</a:t>
            </a:r>
            <a:endParaRPr b="1" sz="18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8482067" y="2047945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3353193" y="4408264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4572000" y="759040"/>
            <a:ext cx="207215" cy="211175"/>
          </a:xfrm>
          <a:custGeom>
            <a:rect b="b" l="l" r="r" t="t"/>
            <a:pathLst>
              <a:path extrusionOk="0"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8643322" y="-366356"/>
            <a:ext cx="950976" cy="9204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-548028" y="4790113"/>
            <a:ext cx="853440" cy="853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575F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578641" y="1420148"/>
            <a:ext cx="403924" cy="100981"/>
          </a:xfrm>
          <a:custGeom>
            <a:rect b="b" l="l" r="r" t="t"/>
            <a:pathLst>
              <a:path extrusionOk="0"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855005" y="419975"/>
            <a:ext cx="124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X-Reporto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514362" y="4560675"/>
            <a:ext cx="126273" cy="188782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33"/>
          <p:cNvSpPr/>
          <p:nvPr/>
        </p:nvSpPr>
        <p:spPr>
          <a:xfrm>
            <a:off x="7477519" y="2227039"/>
            <a:ext cx="295166" cy="300806"/>
          </a:xfrm>
          <a:custGeom>
            <a:rect b="b" l="l" r="r" t="t"/>
            <a:pathLst>
              <a:path extrusionOk="0"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 rot="5400000">
            <a:off x="8583831" y="4153401"/>
            <a:ext cx="321945" cy="951527"/>
            <a:chOff x="0" y="0"/>
            <a:chExt cx="660400" cy="1951851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660400" cy="1951851"/>
            </a:xfrm>
            <a:custGeom>
              <a:rect b="b" l="l" r="r" t="t"/>
              <a:pathLst>
                <a:path extrusionOk="0"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 txBox="1"/>
            <p:nvPr/>
          </p:nvSpPr>
          <p:spPr>
            <a:xfrm>
              <a:off x="0" y="9525"/>
              <a:ext cx="660300" cy="1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33"/>
          <p:cNvGrpSpPr/>
          <p:nvPr/>
        </p:nvGrpSpPr>
        <p:grpSpPr>
          <a:xfrm>
            <a:off x="8269127" y="4468193"/>
            <a:ext cx="321869" cy="321869"/>
            <a:chOff x="0" y="0"/>
            <a:chExt cx="812800" cy="812800"/>
          </a:xfrm>
        </p:grpSpPr>
        <p:sp>
          <p:nvSpPr>
            <p:cNvPr id="340" name="Google Shape;340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3"/>
          <p:cNvSpPr/>
          <p:nvPr/>
        </p:nvSpPr>
        <p:spPr>
          <a:xfrm>
            <a:off x="8323075" y="4522141"/>
            <a:ext cx="213970" cy="213969"/>
          </a:xfrm>
          <a:custGeom>
            <a:rect b="b" l="l" r="r" t="t"/>
            <a:pathLst>
              <a:path extrusionOk="0" h="427939" w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33"/>
          <p:cNvSpPr txBox="1"/>
          <p:nvPr/>
        </p:nvSpPr>
        <p:spPr>
          <a:xfrm>
            <a:off x="578650" y="2292900"/>
            <a:ext cx="3518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Resize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3378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337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Noise Generation</a:t>
            </a:r>
            <a:endParaRPr>
              <a:solidFill>
                <a:srgbClr val="19337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578650" y="1824502"/>
            <a:ext cx="636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3378"/>
                </a:solidFill>
                <a:latin typeface="Montserrat"/>
                <a:ea typeface="Montserrat"/>
                <a:cs typeface="Montserrat"/>
                <a:sym typeface="Montserrat"/>
              </a:rPr>
              <a:t>Data generation</a:t>
            </a:r>
            <a:endParaRPr b="1" sz="1600">
              <a:solidFill>
                <a:srgbClr val="1933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3004" y="1186897"/>
            <a:ext cx="2758925" cy="275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3"/>
          <p:cNvGrpSpPr/>
          <p:nvPr/>
        </p:nvGrpSpPr>
        <p:grpSpPr>
          <a:xfrm>
            <a:off x="4347527" y="314528"/>
            <a:ext cx="634390" cy="634390"/>
            <a:chOff x="0" y="0"/>
            <a:chExt cx="812800" cy="812800"/>
          </a:xfrm>
        </p:grpSpPr>
        <p:sp>
          <p:nvSpPr>
            <p:cNvPr id="347" name="Google Shape;347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33"/>
          <p:cNvSpPr/>
          <p:nvPr/>
        </p:nvSpPr>
        <p:spPr>
          <a:xfrm>
            <a:off x="4443861" y="405714"/>
            <a:ext cx="428972" cy="255823"/>
          </a:xfrm>
          <a:custGeom>
            <a:rect b="b" l="l" r="r" t="t"/>
            <a:pathLst>
              <a:path extrusionOk="0" h="511646" w="857943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